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A19FE-2AE4-41E4-8F5C-BBF9CF33E6B7}" type="datetimeFigureOut">
              <a:rPr lang="en-US" smtClean="0"/>
              <a:pPr/>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6B49E-F704-4482-B433-C978EEAE04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A19FE-2AE4-41E4-8F5C-BBF9CF33E6B7}" type="datetimeFigureOut">
              <a:rPr lang="en-US" smtClean="0"/>
              <a:pPr/>
              <a:t>11/18/2020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6B49E-F704-4482-B433-C978EEAE04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NUCLEIC ACIDS</a:t>
            </a:r>
            <a:endParaRPr lang="en-US" dirty="0"/>
          </a:p>
        </p:txBody>
      </p:sp>
      <p:sp>
        <p:nvSpPr>
          <p:cNvPr id="3" name="Content Placeholder 2"/>
          <p:cNvSpPr>
            <a:spLocks noGrp="1"/>
          </p:cNvSpPr>
          <p:nvPr>
            <p:ph idx="1"/>
          </p:nvPr>
        </p:nvSpPr>
        <p:spPr/>
        <p:txBody>
          <a:bodyPr>
            <a:normAutofit/>
          </a:bodyPr>
          <a:lstStyle/>
          <a:p>
            <a:pPr>
              <a:buNone/>
            </a:pPr>
            <a:endParaRPr lang="en-IN" dirty="0" smtClean="0"/>
          </a:p>
          <a:p>
            <a:pPr>
              <a:buNone/>
            </a:pPr>
            <a:endParaRPr lang="en-IN" dirty="0"/>
          </a:p>
          <a:p>
            <a:pPr>
              <a:buNone/>
            </a:pPr>
            <a:endParaRPr lang="en-IN" dirty="0" smtClean="0"/>
          </a:p>
          <a:p>
            <a:pPr>
              <a:buNone/>
            </a:pPr>
            <a:endParaRPr lang="en-IN" dirty="0"/>
          </a:p>
          <a:p>
            <a:pPr>
              <a:buNone/>
            </a:pPr>
            <a:r>
              <a:rPr lang="en-IN" sz="2400" dirty="0" smtClean="0"/>
              <a:t>                                                                                     By</a:t>
            </a:r>
          </a:p>
          <a:p>
            <a:pPr>
              <a:buNone/>
            </a:pPr>
            <a:r>
              <a:rPr lang="en-IN" sz="2400" dirty="0" smtClean="0"/>
              <a:t>                                                                                   </a:t>
            </a:r>
            <a:r>
              <a:rPr lang="en-IN" sz="2400" dirty="0" err="1" smtClean="0"/>
              <a:t>Dr.Mahadevi</a:t>
            </a:r>
            <a:r>
              <a:rPr lang="en-IN" sz="2400" dirty="0" smtClean="0"/>
              <a:t> A.L</a:t>
            </a:r>
          </a:p>
          <a:p>
            <a:pPr>
              <a:buNone/>
            </a:pPr>
            <a:r>
              <a:rPr lang="en-IN" sz="2400" dirty="0" smtClean="0"/>
              <a:t>                                                                                Dept of Physiology</a:t>
            </a:r>
          </a:p>
          <a:p>
            <a:pPr>
              <a:buNone/>
            </a:pPr>
            <a:r>
              <a:rPr lang="en-IN" sz="2400" dirty="0" smtClean="0"/>
              <a:t>                                                                                        SKHMC</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nitial proposal of DNA structure"/>
          <p:cNvPicPr>
            <a:picLocks noChangeAspect="1" noChangeArrowheads="1"/>
          </p:cNvPicPr>
          <p:nvPr/>
        </p:nvPicPr>
        <p:blipFill>
          <a:blip r:embed="rId2"/>
          <a:srcRect b="4054"/>
          <a:stretch>
            <a:fillRect/>
          </a:stretch>
        </p:blipFill>
        <p:spPr bwMode="auto">
          <a:xfrm>
            <a:off x="155575" y="928670"/>
            <a:ext cx="7988325" cy="500066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r>
              <a:rPr lang="en-US" dirty="0"/>
              <a:t>The double helical structure of normal DNA takes a right-handed form called the B-helix. </a:t>
            </a:r>
            <a:endParaRPr lang="en-US" dirty="0" smtClean="0"/>
          </a:p>
          <a:p>
            <a:r>
              <a:rPr lang="en-US" dirty="0" smtClean="0"/>
              <a:t>The </a:t>
            </a:r>
            <a:r>
              <a:rPr lang="en-US" dirty="0"/>
              <a:t>helix makes one complete turn approximately every 10 base pairs. B-DNA has two principal grooves, a wide major groove and a narrow minor groove. </a:t>
            </a:r>
            <a:endParaRPr lang="en-US" dirty="0" smtClean="0"/>
          </a:p>
          <a:p>
            <a:r>
              <a:rPr lang="en-US" dirty="0" smtClean="0"/>
              <a:t>Many </a:t>
            </a:r>
            <a:r>
              <a:rPr lang="en-US" dirty="0"/>
              <a:t>proteins interact in the space of the major groove, where they make sequence-specific contacts with the bases</a:t>
            </a:r>
            <a:r>
              <a:rPr lang="en-US" dirty="0" smtClean="0"/>
              <a:t>.</a:t>
            </a:r>
          </a:p>
          <a:p>
            <a:r>
              <a:rPr lang="en-US" dirty="0" smtClean="0"/>
              <a:t> </a:t>
            </a:r>
            <a:r>
              <a:rPr lang="en-US" dirty="0"/>
              <a:t>In addition, a few proteins are known to make contacts via the minor groove.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77500" lnSpcReduction="20000"/>
          </a:bodyPr>
          <a:lstStyle/>
          <a:p>
            <a:pPr>
              <a:buNone/>
            </a:pPr>
            <a:r>
              <a:rPr lang="en-US" b="1" dirty="0"/>
              <a:t>Biological structures</a:t>
            </a:r>
          </a:p>
          <a:p>
            <a:r>
              <a:rPr lang="en-US" dirty="0"/>
              <a:t>Naturally occurring DNA molecules can be circular or linear. </a:t>
            </a:r>
            <a:endParaRPr lang="en-US" dirty="0" smtClean="0"/>
          </a:p>
          <a:p>
            <a:r>
              <a:rPr lang="en-US" dirty="0" smtClean="0"/>
              <a:t>The </a:t>
            </a:r>
            <a:r>
              <a:rPr lang="en-US" dirty="0"/>
              <a:t>genomes </a:t>
            </a:r>
            <a:r>
              <a:rPr lang="en-US" dirty="0" smtClean="0"/>
              <a:t>of </a:t>
            </a:r>
            <a:r>
              <a:rPr lang="en-US" dirty="0" err="1" smtClean="0"/>
              <a:t>singlecelled</a:t>
            </a:r>
            <a:r>
              <a:rPr lang="en-US" dirty="0"/>
              <a:t> bacteria and </a:t>
            </a:r>
            <a:r>
              <a:rPr lang="en-US" dirty="0" err="1"/>
              <a:t>archaea</a:t>
            </a:r>
            <a:r>
              <a:rPr lang="en-US" dirty="0"/>
              <a:t> (the prokaryotes), as well as the genomes of mitochondria and chloroplasts (certain functional structures within the cell), are circular molecules</a:t>
            </a:r>
            <a:r>
              <a:rPr lang="en-US" dirty="0" smtClean="0"/>
              <a:t>.</a:t>
            </a:r>
          </a:p>
          <a:p>
            <a:r>
              <a:rPr lang="en-US" dirty="0" smtClean="0"/>
              <a:t> </a:t>
            </a:r>
            <a:r>
              <a:rPr lang="en-US" dirty="0"/>
              <a:t>In addition, some bacteria and </a:t>
            </a:r>
            <a:r>
              <a:rPr lang="en-US" dirty="0" err="1"/>
              <a:t>archaea</a:t>
            </a:r>
            <a:r>
              <a:rPr lang="en-US" dirty="0"/>
              <a:t> have smaller circular DNA molecules called plasmids that typically contain only a few genes. </a:t>
            </a:r>
            <a:endParaRPr lang="en-US" dirty="0" smtClean="0"/>
          </a:p>
          <a:p>
            <a:r>
              <a:rPr lang="en-US" dirty="0" smtClean="0"/>
              <a:t>Many </a:t>
            </a:r>
            <a:r>
              <a:rPr lang="en-US" dirty="0"/>
              <a:t>plasmids are readily transmitted from one cell to another. For a typical bacterium, the genome that encodes all of the genes of the organism is a single contiguous circular molecule that contains a half million to five million base pairs. </a:t>
            </a:r>
            <a:endParaRPr lang="en-US" dirty="0" smtClean="0"/>
          </a:p>
          <a:p>
            <a:r>
              <a:rPr lang="en-US" dirty="0" smtClean="0"/>
              <a:t>The </a:t>
            </a:r>
            <a:r>
              <a:rPr lang="en-US" dirty="0"/>
              <a:t>genomes of most eukaryotes and some prokaryotes contain linear DNA molecules called chromosomes.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357958"/>
          </a:xfrm>
        </p:spPr>
        <p:txBody>
          <a:bodyPr>
            <a:normAutofit fontScale="77500" lnSpcReduction="20000"/>
          </a:bodyPr>
          <a:lstStyle/>
          <a:p>
            <a:r>
              <a:rPr lang="en-US" dirty="0"/>
              <a:t>Human DNA, for example, consists of 23 pairs of linear chromosomes containing three billion base pairs.</a:t>
            </a:r>
          </a:p>
          <a:p>
            <a:r>
              <a:rPr lang="en-US" dirty="0"/>
              <a:t>In all cells, DNA does not exist free in solution but rather as a protein-coated complex called chromatin</a:t>
            </a:r>
            <a:r>
              <a:rPr lang="en-US" dirty="0" smtClean="0"/>
              <a:t>.</a:t>
            </a:r>
          </a:p>
          <a:p>
            <a:r>
              <a:rPr lang="en-US" dirty="0" smtClean="0"/>
              <a:t> </a:t>
            </a:r>
            <a:r>
              <a:rPr lang="en-US" dirty="0"/>
              <a:t>In prokaryotes, the loose coat of proteins on the DNA helps to shield the negative charge of the </a:t>
            </a:r>
            <a:r>
              <a:rPr lang="en-US" dirty="0" err="1"/>
              <a:t>phosphodiester</a:t>
            </a:r>
            <a:r>
              <a:rPr lang="en-US" dirty="0"/>
              <a:t> backbone. Chromatin also contains proteins that control gene expression and determine the characteristic shapes of chromosomes. </a:t>
            </a:r>
            <a:endParaRPr lang="en-US" dirty="0" smtClean="0"/>
          </a:p>
          <a:p>
            <a:r>
              <a:rPr lang="en-US" dirty="0" smtClean="0"/>
              <a:t>In </a:t>
            </a:r>
            <a:r>
              <a:rPr lang="en-US" dirty="0"/>
              <a:t>eukaryotes, a section of DNA between 140 and 200 base pairs long winds around a discrete set of eight positively charged proteins called a </a:t>
            </a:r>
            <a:r>
              <a:rPr lang="en-US" dirty="0" err="1"/>
              <a:t>histone</a:t>
            </a:r>
            <a:r>
              <a:rPr lang="en-US" dirty="0"/>
              <a:t>, forming a spherical structure called </a:t>
            </a:r>
            <a:r>
              <a:rPr lang="en-US" dirty="0" smtClean="0"/>
              <a:t>the </a:t>
            </a:r>
            <a:r>
              <a:rPr lang="en-US" dirty="0" err="1"/>
              <a:t>nucleosome</a:t>
            </a:r>
            <a:r>
              <a:rPr lang="en-US" dirty="0"/>
              <a:t>. Additional </a:t>
            </a:r>
            <a:r>
              <a:rPr lang="en-US" dirty="0" err="1"/>
              <a:t>histones</a:t>
            </a:r>
            <a:r>
              <a:rPr lang="en-US" dirty="0"/>
              <a:t> are wrapped by successive sections of DNA, forming a series of </a:t>
            </a:r>
            <a:r>
              <a:rPr lang="en-US" dirty="0" err="1"/>
              <a:t>nucleosomes</a:t>
            </a:r>
            <a:r>
              <a:rPr lang="en-US" dirty="0"/>
              <a:t> like beads on a string. </a:t>
            </a:r>
            <a:endParaRPr lang="en-US" dirty="0" smtClean="0"/>
          </a:p>
          <a:p>
            <a:r>
              <a:rPr lang="en-US" dirty="0" smtClean="0"/>
              <a:t>Transcription </a:t>
            </a:r>
            <a:r>
              <a:rPr lang="en-US" dirty="0"/>
              <a:t>and replication of DNA is more complicated in eukaryotes because the </a:t>
            </a:r>
            <a:r>
              <a:rPr lang="en-US" dirty="0" err="1"/>
              <a:t>nucleosome</a:t>
            </a:r>
            <a:r>
              <a:rPr lang="en-US" dirty="0"/>
              <a:t> complexes have to be at least partially disassembled for the processes to proceed effectively.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786478"/>
          </a:xfrm>
        </p:spPr>
        <p:txBody>
          <a:bodyPr>
            <a:normAutofit fontScale="92500" lnSpcReduction="20000"/>
          </a:bodyPr>
          <a:lstStyle/>
          <a:p>
            <a:pPr>
              <a:buNone/>
            </a:pPr>
            <a:r>
              <a:rPr lang="en-US" b="1" dirty="0"/>
              <a:t>Biochemical properties</a:t>
            </a:r>
          </a:p>
          <a:p>
            <a:r>
              <a:rPr lang="en-US" b="1" dirty="0" err="1"/>
              <a:t>Denaturation</a:t>
            </a:r>
            <a:endParaRPr lang="en-US" b="1" dirty="0" smtClean="0"/>
          </a:p>
          <a:p>
            <a:r>
              <a:rPr lang="en-US" dirty="0"/>
              <a:t>The strands of the DNA double helix are held together by hydrogen bonding interactions between the complementary base pairs. </a:t>
            </a:r>
            <a:endParaRPr lang="en-US" dirty="0" smtClean="0"/>
          </a:p>
          <a:p>
            <a:r>
              <a:rPr lang="en-US" dirty="0" smtClean="0"/>
              <a:t>Heating </a:t>
            </a:r>
            <a:r>
              <a:rPr lang="en-US" dirty="0"/>
              <a:t>DNA in solution easily breaks these hydrogen bonds, allowing the two strands to separate—a process called </a:t>
            </a:r>
            <a:r>
              <a:rPr lang="en-US" dirty="0" err="1"/>
              <a:t>denaturation</a:t>
            </a:r>
            <a:r>
              <a:rPr lang="en-US" dirty="0"/>
              <a:t> or melting. </a:t>
            </a:r>
            <a:endParaRPr lang="en-US" dirty="0" smtClean="0"/>
          </a:p>
          <a:p>
            <a:r>
              <a:rPr lang="en-US" dirty="0" smtClean="0"/>
              <a:t>The </a:t>
            </a:r>
            <a:r>
              <a:rPr lang="en-US" dirty="0"/>
              <a:t>two strands may </a:t>
            </a:r>
            <a:r>
              <a:rPr lang="en-US" dirty="0" err="1"/>
              <a:t>reassociate</a:t>
            </a:r>
            <a:r>
              <a:rPr lang="en-US" dirty="0"/>
              <a:t> when the solution cools, reforming the starting DNA duplex—a process called </a:t>
            </a:r>
            <a:r>
              <a:rPr lang="en-US" dirty="0" err="1"/>
              <a:t>renaturation</a:t>
            </a:r>
            <a:r>
              <a:rPr lang="en-US" dirty="0"/>
              <a:t> or hybridization.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15040"/>
          </a:xfrm>
        </p:spPr>
        <p:txBody>
          <a:bodyPr>
            <a:normAutofit fontScale="85000" lnSpcReduction="10000"/>
          </a:bodyPr>
          <a:lstStyle/>
          <a:p>
            <a:r>
              <a:rPr lang="en-US" dirty="0"/>
              <a:t>These processes form the basis of many important techniques for manipulating DNA. </a:t>
            </a:r>
            <a:endParaRPr lang="en-US" dirty="0" smtClean="0"/>
          </a:p>
          <a:p>
            <a:r>
              <a:rPr lang="en-US" dirty="0" smtClean="0"/>
              <a:t>For </a:t>
            </a:r>
            <a:r>
              <a:rPr lang="en-US" dirty="0"/>
              <a:t>example, a short piece of DNA called an </a:t>
            </a:r>
            <a:r>
              <a:rPr lang="en-US" dirty="0" err="1"/>
              <a:t>oligonucleotide</a:t>
            </a:r>
            <a:r>
              <a:rPr lang="en-US" dirty="0"/>
              <a:t> can be used to test whether a very long DNA sequence has the complementary sequence of the </a:t>
            </a:r>
            <a:r>
              <a:rPr lang="en-US" dirty="0" err="1"/>
              <a:t>oligonucleotide</a:t>
            </a:r>
            <a:r>
              <a:rPr lang="en-US" dirty="0"/>
              <a:t> embedded within it. </a:t>
            </a:r>
            <a:endParaRPr lang="en-US" dirty="0" smtClean="0"/>
          </a:p>
          <a:p>
            <a:r>
              <a:rPr lang="en-US" dirty="0" smtClean="0"/>
              <a:t>Using </a:t>
            </a:r>
            <a:r>
              <a:rPr lang="en-US" dirty="0"/>
              <a:t>hybridization, a single-stranded DNA molecule can capture complementary sequences from any source. Single strands from RNA can also </a:t>
            </a:r>
            <a:r>
              <a:rPr lang="en-US" dirty="0" err="1"/>
              <a:t>reassociate</a:t>
            </a:r>
            <a:r>
              <a:rPr lang="en-US" dirty="0"/>
              <a:t>. </a:t>
            </a:r>
            <a:endParaRPr lang="en-US" dirty="0" smtClean="0"/>
          </a:p>
          <a:p>
            <a:r>
              <a:rPr lang="en-US" dirty="0" smtClean="0"/>
              <a:t>DNA </a:t>
            </a:r>
            <a:r>
              <a:rPr lang="en-US" dirty="0"/>
              <a:t>and RNA single strands can form hybrid molecules that are even more stable than double-stranded DNA. These molecules form the basis of a technique that is used to purify and characterize </a:t>
            </a:r>
            <a:r>
              <a:rPr lang="en-US" dirty="0" smtClean="0"/>
              <a:t>messenger </a:t>
            </a:r>
            <a:r>
              <a:rPr lang="en-US" dirty="0"/>
              <a:t>RNA (mRNA) molecules corresponding to single genes.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None/>
            </a:pPr>
            <a:r>
              <a:rPr lang="en-US" b="1" dirty="0"/>
              <a:t>Ultraviolet absorption</a:t>
            </a:r>
          </a:p>
          <a:p>
            <a:r>
              <a:rPr lang="en-US" dirty="0"/>
              <a:t>DNA melting and </a:t>
            </a:r>
            <a:r>
              <a:rPr lang="en-US" dirty="0" err="1"/>
              <a:t>reassociation</a:t>
            </a:r>
            <a:r>
              <a:rPr lang="en-US" dirty="0"/>
              <a:t> can be monitored by measuring the absorption of ultraviolet (UV) light at a wavelength of 260 </a:t>
            </a:r>
            <a:r>
              <a:rPr lang="en-US" dirty="0" err="1"/>
              <a:t>nanometres</a:t>
            </a:r>
            <a:r>
              <a:rPr lang="en-US" dirty="0"/>
              <a:t> (billionths of a </a:t>
            </a:r>
            <a:r>
              <a:rPr lang="en-US" dirty="0" err="1"/>
              <a:t>metre</a:t>
            </a:r>
            <a:r>
              <a:rPr lang="en-US" dirty="0"/>
              <a:t>). </a:t>
            </a:r>
            <a:endParaRPr lang="en-US" dirty="0" smtClean="0"/>
          </a:p>
          <a:p>
            <a:r>
              <a:rPr lang="en-US" dirty="0" smtClean="0"/>
              <a:t>When </a:t>
            </a:r>
            <a:r>
              <a:rPr lang="en-US" dirty="0"/>
              <a:t>DNA is in a double-stranded conformation, absorption is fairly weak, but when DNA is single-stranded, the </a:t>
            </a:r>
            <a:r>
              <a:rPr lang="en-US" dirty="0" err="1"/>
              <a:t>unstacking</a:t>
            </a:r>
            <a:r>
              <a:rPr lang="en-US" dirty="0"/>
              <a:t> of the bases leads to an enhancement of absorption called </a:t>
            </a:r>
            <a:r>
              <a:rPr lang="en-US" dirty="0" err="1"/>
              <a:t>hyperchromicity</a:t>
            </a:r>
            <a:r>
              <a:rPr lang="en-US"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a:t>Chemical modification</a:t>
            </a:r>
          </a:p>
          <a:p>
            <a:r>
              <a:rPr lang="en-US" dirty="0"/>
              <a:t>After a DNA molecule has been assembled, it may be chemically modified—sometimes deliberately by special enzymes called DNA </a:t>
            </a:r>
            <a:r>
              <a:rPr lang="en-US" dirty="0" err="1"/>
              <a:t>methyltransferases</a:t>
            </a:r>
            <a:r>
              <a:rPr lang="en-US" dirty="0"/>
              <a:t> and sometimes accidentally by oxidation, ionizing radiation, or the action of chemical carcinogens</a:t>
            </a:r>
            <a:r>
              <a:rPr lang="en-US" dirty="0" smtClean="0"/>
              <a:t>.</a:t>
            </a:r>
          </a:p>
          <a:p>
            <a:r>
              <a:rPr lang="en-US" dirty="0" smtClean="0"/>
              <a:t> </a:t>
            </a:r>
            <a:r>
              <a:rPr lang="en-US" dirty="0"/>
              <a:t>DNA can also be cleaved and degraded by enzymes called nucleases.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endParaRPr lang="en-US" dirty="0" smtClean="0"/>
          </a:p>
          <a:p>
            <a:r>
              <a:rPr lang="en-US" dirty="0" smtClean="0"/>
              <a:t>Special </a:t>
            </a:r>
            <a:r>
              <a:rPr lang="en-US" dirty="0"/>
              <a:t>enzymes called DNA </a:t>
            </a:r>
            <a:r>
              <a:rPr lang="en-US" dirty="0" err="1"/>
              <a:t>methyltransferases</a:t>
            </a:r>
            <a:r>
              <a:rPr lang="en-US" dirty="0"/>
              <a:t> are responsible for this </a:t>
            </a:r>
            <a:r>
              <a:rPr lang="en-US" dirty="0" err="1"/>
              <a:t>methylation</a:t>
            </a:r>
            <a:r>
              <a:rPr lang="en-US" dirty="0"/>
              <a:t>; they recognize specific sequences within the DNA molecule so that only a subset of the bases is modified. </a:t>
            </a:r>
            <a:endParaRPr lang="en-US" dirty="0" smtClean="0"/>
          </a:p>
          <a:p>
            <a:r>
              <a:rPr lang="en-US" dirty="0" smtClean="0"/>
              <a:t>Other </a:t>
            </a:r>
            <a:r>
              <a:rPr lang="en-US" dirty="0" err="1"/>
              <a:t>methylations</a:t>
            </a:r>
            <a:r>
              <a:rPr lang="en-US" dirty="0"/>
              <a:t> of the bases or of the </a:t>
            </a:r>
            <a:r>
              <a:rPr lang="en-US" dirty="0" err="1"/>
              <a:t>deoxyribose</a:t>
            </a:r>
            <a:r>
              <a:rPr lang="en-US" dirty="0"/>
              <a:t> are sometimes induced by carcinogens. </a:t>
            </a:r>
            <a:endParaRPr lang="en-US" dirty="0" smtClean="0"/>
          </a:p>
          <a:p>
            <a:r>
              <a:rPr lang="en-US" dirty="0" smtClean="0"/>
              <a:t>These </a:t>
            </a:r>
            <a:r>
              <a:rPr lang="en-US" dirty="0"/>
              <a:t>usually lead to </a:t>
            </a:r>
            <a:r>
              <a:rPr lang="en-US" dirty="0" err="1"/>
              <a:t>mispairing</a:t>
            </a:r>
            <a:r>
              <a:rPr lang="en-US" dirty="0"/>
              <a:t> of the bases during replication and have to be removed if they are not to become mutagenic.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en-US" b="1" dirty="0"/>
              <a:t>Nucleases</a:t>
            </a:r>
          </a:p>
          <a:p>
            <a:r>
              <a:rPr lang="en-US" dirty="0"/>
              <a:t>Nucleases are enzymes that hydrolytically cleave the </a:t>
            </a:r>
            <a:r>
              <a:rPr lang="en-US" dirty="0" err="1"/>
              <a:t>phosphodiester</a:t>
            </a:r>
            <a:r>
              <a:rPr lang="en-US" dirty="0"/>
              <a:t> backbone of DNA. </a:t>
            </a:r>
            <a:endParaRPr lang="en-US" dirty="0" smtClean="0"/>
          </a:p>
          <a:p>
            <a:r>
              <a:rPr lang="en-US" dirty="0" err="1" smtClean="0"/>
              <a:t>Endonucleases</a:t>
            </a:r>
            <a:r>
              <a:rPr lang="en-US" dirty="0" smtClean="0"/>
              <a:t> </a:t>
            </a:r>
            <a:r>
              <a:rPr lang="en-US" dirty="0"/>
              <a:t>cleave in the middle of chains, while </a:t>
            </a:r>
            <a:r>
              <a:rPr lang="en-US" dirty="0" err="1"/>
              <a:t>exonucleases</a:t>
            </a:r>
            <a:r>
              <a:rPr lang="en-US" dirty="0"/>
              <a:t> operate selectively by degrading from the end of the chain. </a:t>
            </a:r>
            <a:endParaRPr lang="en-US" dirty="0" smtClean="0"/>
          </a:p>
          <a:p>
            <a:r>
              <a:rPr lang="en-US" dirty="0" smtClean="0"/>
              <a:t>Nucleases </a:t>
            </a:r>
            <a:r>
              <a:rPr lang="en-US" dirty="0"/>
              <a:t>that act on both single- and double-stranded DNA are known.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a:bodyPr>
          <a:lstStyle/>
          <a:p>
            <a:r>
              <a:rPr lang="en-US" b="1" dirty="0"/>
              <a:t>Nucleic acid</a:t>
            </a:r>
            <a:r>
              <a:rPr lang="en-US" dirty="0"/>
              <a:t>, naturally occurring chemical compound that is capable of being broken down to yield phosphoric acid, sugars, and a mixture of organic bases (</a:t>
            </a:r>
            <a:r>
              <a:rPr lang="en-US" dirty="0" err="1"/>
              <a:t>purines</a:t>
            </a:r>
            <a:r>
              <a:rPr lang="en-US" dirty="0"/>
              <a:t> and </a:t>
            </a:r>
            <a:r>
              <a:rPr lang="en-US" dirty="0" err="1"/>
              <a:t>pyrimidines</a:t>
            </a:r>
            <a:r>
              <a:rPr lang="en-US" dirty="0"/>
              <a:t>). </a:t>
            </a:r>
            <a:endParaRPr lang="en-US" dirty="0" smtClean="0"/>
          </a:p>
          <a:p>
            <a:r>
              <a:rPr lang="en-US" dirty="0" smtClean="0"/>
              <a:t>Nucleic </a:t>
            </a:r>
            <a:r>
              <a:rPr lang="en-US" dirty="0"/>
              <a:t>acids are the main information-carrying molecules of the cell, and, by directing the process of protein synthesis, they determine the inherited characteristics of every living thing. </a:t>
            </a:r>
            <a:endParaRPr lang="en-US" dirty="0" smtClean="0"/>
          </a:p>
          <a:p>
            <a:pPr marL="514350" indent="-514350">
              <a:buNone/>
            </a:pPr>
            <a:r>
              <a:rPr lang="en-US" dirty="0" smtClean="0"/>
              <a:t>The </a:t>
            </a:r>
            <a:r>
              <a:rPr lang="en-US" dirty="0"/>
              <a:t>two main classes of nucleic acids are </a:t>
            </a:r>
            <a:r>
              <a:rPr lang="en-US" dirty="0" smtClean="0"/>
              <a:t>--    -Deoxyribonucleic </a:t>
            </a:r>
            <a:r>
              <a:rPr lang="en-US" dirty="0"/>
              <a:t>acid (DNA) and </a:t>
            </a:r>
            <a:endParaRPr lang="en-US" dirty="0" smtClean="0"/>
          </a:p>
          <a:p>
            <a:pPr marL="514350" indent="-514350">
              <a:buNone/>
            </a:pPr>
            <a:r>
              <a:rPr lang="en-US" dirty="0" smtClean="0"/>
              <a:t>      R</a:t>
            </a:r>
            <a:r>
              <a:rPr lang="en-US" dirty="0" smtClean="0"/>
              <a:t>ibonucleic </a:t>
            </a:r>
            <a:r>
              <a:rPr lang="en-US" dirty="0"/>
              <a:t>acid (RNA).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a:buNone/>
            </a:pPr>
            <a:r>
              <a:rPr lang="en-US" b="1" dirty="0"/>
              <a:t>Mutation</a:t>
            </a:r>
          </a:p>
          <a:p>
            <a:r>
              <a:rPr lang="en-US" dirty="0"/>
              <a:t>Chemical modification of DNA can lead to mutations in the genetic material. </a:t>
            </a:r>
            <a:endParaRPr lang="en-US" dirty="0" smtClean="0"/>
          </a:p>
          <a:p>
            <a:r>
              <a:rPr lang="en-US" dirty="0" smtClean="0"/>
              <a:t>Anions </a:t>
            </a:r>
            <a:r>
              <a:rPr lang="en-US" dirty="0"/>
              <a:t>such as </a:t>
            </a:r>
            <a:r>
              <a:rPr lang="en-US" dirty="0" err="1"/>
              <a:t>bisulfite</a:t>
            </a:r>
            <a:r>
              <a:rPr lang="en-US" dirty="0"/>
              <a:t> can </a:t>
            </a:r>
            <a:r>
              <a:rPr lang="en-US" dirty="0" err="1"/>
              <a:t>deaminate</a:t>
            </a:r>
            <a:r>
              <a:rPr lang="en-US" dirty="0"/>
              <a:t> cytosine to form </a:t>
            </a:r>
            <a:r>
              <a:rPr lang="en-US" dirty="0" err="1"/>
              <a:t>uracil</a:t>
            </a:r>
            <a:r>
              <a:rPr lang="en-US" dirty="0"/>
              <a:t>, changing the genetic message by causing C-to-T transitions. </a:t>
            </a:r>
            <a:endParaRPr lang="en-US" dirty="0" smtClean="0"/>
          </a:p>
          <a:p>
            <a:r>
              <a:rPr lang="en-US" dirty="0" smtClean="0"/>
              <a:t>Exposure </a:t>
            </a:r>
            <a:r>
              <a:rPr lang="en-US" dirty="0"/>
              <a:t>to acid causes the loss of </a:t>
            </a:r>
            <a:r>
              <a:rPr lang="en-US" dirty="0" err="1"/>
              <a:t>purine</a:t>
            </a:r>
            <a:r>
              <a:rPr lang="en-US" dirty="0"/>
              <a:t> residues, though specific enzymes exist in cells to repair these lesions</a:t>
            </a:r>
            <a:r>
              <a:rPr lang="en-US" dirty="0" smtClean="0"/>
              <a:t>.</a:t>
            </a:r>
          </a:p>
          <a:p>
            <a:r>
              <a:rPr lang="en-US" dirty="0" smtClean="0"/>
              <a:t> </a:t>
            </a:r>
            <a:r>
              <a:rPr lang="en-US" dirty="0"/>
              <a:t>Exposure to UV light can cause adjacent </a:t>
            </a:r>
            <a:r>
              <a:rPr lang="en-US" dirty="0" err="1"/>
              <a:t>pyrimidines</a:t>
            </a:r>
            <a:r>
              <a:rPr lang="en-US" dirty="0"/>
              <a:t> to </a:t>
            </a:r>
            <a:r>
              <a:rPr lang="en-US" dirty="0" err="1"/>
              <a:t>dimerize</a:t>
            </a:r>
            <a:r>
              <a:rPr lang="en-US" dirty="0"/>
              <a:t>, while oxidative damage from free radicals or strong oxidizing agents can cause a variety of lesions that are mutagenic if not repaired.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86874" cy="6429420"/>
          </a:xfrm>
        </p:spPr>
        <p:txBody>
          <a:bodyPr>
            <a:normAutofit fontScale="70000" lnSpcReduction="20000"/>
          </a:bodyPr>
          <a:lstStyle/>
          <a:p>
            <a:pPr>
              <a:buNone/>
            </a:pPr>
            <a:r>
              <a:rPr lang="en-US" b="1" dirty="0" err="1"/>
              <a:t>Supercoiling</a:t>
            </a:r>
            <a:endParaRPr lang="en-US" b="1" dirty="0"/>
          </a:p>
          <a:p>
            <a:r>
              <a:rPr lang="en-US" dirty="0"/>
              <a:t>Circular DNA molecules such as those found in plasmids or bacterial chromosomes can adopt many different topologies</a:t>
            </a:r>
            <a:r>
              <a:rPr lang="en-US" dirty="0" smtClean="0"/>
              <a:t>.</a:t>
            </a:r>
          </a:p>
          <a:p>
            <a:r>
              <a:rPr lang="en-US" dirty="0" smtClean="0"/>
              <a:t> </a:t>
            </a:r>
            <a:r>
              <a:rPr lang="en-US" dirty="0"/>
              <a:t>One is active </a:t>
            </a:r>
            <a:r>
              <a:rPr lang="en-US" dirty="0" err="1"/>
              <a:t>supercoiling</a:t>
            </a:r>
            <a:r>
              <a:rPr lang="en-US" dirty="0"/>
              <a:t>, which involves the cleavage of one DNA strand, its winding one or more turns around the complementary strand, and then the resealing of the molecule. </a:t>
            </a:r>
            <a:endParaRPr lang="en-US" dirty="0" smtClean="0"/>
          </a:p>
          <a:p>
            <a:r>
              <a:rPr lang="en-US" dirty="0" smtClean="0"/>
              <a:t>Each </a:t>
            </a:r>
            <a:r>
              <a:rPr lang="en-US" dirty="0"/>
              <a:t>complete rotation leads to the introduction of one </a:t>
            </a:r>
            <a:r>
              <a:rPr lang="en-US" dirty="0" err="1"/>
              <a:t>supercoiled</a:t>
            </a:r>
            <a:r>
              <a:rPr lang="en-US" dirty="0"/>
              <a:t> turn in the DNA, a process that can continue until the DNA is fully wound and collapses on itself in a tight ball. </a:t>
            </a:r>
            <a:endParaRPr lang="en-US" dirty="0" smtClean="0"/>
          </a:p>
          <a:p>
            <a:r>
              <a:rPr lang="en-US" dirty="0" smtClean="0"/>
              <a:t>Reversal </a:t>
            </a:r>
            <a:r>
              <a:rPr lang="en-US" dirty="0"/>
              <a:t>is also possible. Special enzymes called </a:t>
            </a:r>
            <a:r>
              <a:rPr lang="en-US" dirty="0" err="1"/>
              <a:t>gyrases</a:t>
            </a:r>
            <a:r>
              <a:rPr lang="en-US" dirty="0"/>
              <a:t> and </a:t>
            </a:r>
            <a:r>
              <a:rPr lang="en-US" dirty="0" err="1"/>
              <a:t>topoisomerases</a:t>
            </a:r>
            <a:r>
              <a:rPr lang="en-US" dirty="0"/>
              <a:t> catalyze the winding and relaxation of </a:t>
            </a:r>
            <a:r>
              <a:rPr lang="en-US" dirty="0" err="1"/>
              <a:t>supercoiled</a:t>
            </a:r>
            <a:r>
              <a:rPr lang="en-US" dirty="0"/>
              <a:t> DNA</a:t>
            </a:r>
            <a:r>
              <a:rPr lang="en-US" dirty="0" smtClean="0"/>
              <a:t>.</a:t>
            </a:r>
          </a:p>
          <a:p>
            <a:r>
              <a:rPr lang="en-US" dirty="0" smtClean="0"/>
              <a:t> </a:t>
            </a:r>
            <a:r>
              <a:rPr lang="en-US" dirty="0"/>
              <a:t>In the linear chromosomes of eukaryotes, the DNA is usually tightly constrained at various points by proteins, allowing the intervening stretches to be </a:t>
            </a:r>
            <a:r>
              <a:rPr lang="en-US" dirty="0" err="1"/>
              <a:t>supercoiled</a:t>
            </a:r>
            <a:r>
              <a:rPr lang="en-US" dirty="0"/>
              <a:t>. </a:t>
            </a:r>
            <a:endParaRPr lang="en-US" dirty="0" smtClean="0"/>
          </a:p>
          <a:p>
            <a:r>
              <a:rPr lang="en-US" dirty="0" smtClean="0"/>
              <a:t>This </a:t>
            </a:r>
            <a:r>
              <a:rPr lang="en-US" dirty="0"/>
              <a:t>property is partially responsible for the great compaction of DNA that is necessary to fit it within the confines of the cell. </a:t>
            </a:r>
            <a:endParaRPr lang="en-US" dirty="0" smtClean="0"/>
          </a:p>
          <a:p>
            <a:r>
              <a:rPr lang="en-US" dirty="0" smtClean="0"/>
              <a:t>The </a:t>
            </a:r>
            <a:r>
              <a:rPr lang="en-US" dirty="0"/>
              <a:t>DNA in one human cell would have an extended length of between two and three </a:t>
            </a:r>
            <a:r>
              <a:rPr lang="en-US" dirty="0" err="1"/>
              <a:t>metres</a:t>
            </a:r>
            <a:r>
              <a:rPr lang="en-US" dirty="0"/>
              <a:t>, but it is packed very tightly so that it can fit within a human cell nucleus that is 10 </a:t>
            </a:r>
            <a:r>
              <a:rPr lang="en-US" dirty="0" err="1"/>
              <a:t>micrometres</a:t>
            </a:r>
            <a:r>
              <a:rPr lang="en-US" dirty="0"/>
              <a:t> in diameter.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85000" lnSpcReduction="20000"/>
          </a:bodyPr>
          <a:lstStyle/>
          <a:p>
            <a:pPr>
              <a:buNone/>
            </a:pPr>
            <a:r>
              <a:rPr lang="en-US" b="1" dirty="0" smtClean="0"/>
              <a:t>                  RIBONUCLEIC ACID</a:t>
            </a:r>
            <a:r>
              <a:rPr lang="en-US" b="1" dirty="0"/>
              <a:t> (RNA</a:t>
            </a:r>
            <a:r>
              <a:rPr lang="en-US" b="1" dirty="0" smtClean="0"/>
              <a:t>)</a:t>
            </a:r>
          </a:p>
          <a:p>
            <a:pPr>
              <a:buNone/>
            </a:pPr>
            <a:endParaRPr lang="en-US" b="1" dirty="0"/>
          </a:p>
          <a:p>
            <a:r>
              <a:rPr lang="en-US" dirty="0"/>
              <a:t>RNA is a single-stranded nucleic acid polymer of the four nucleotides A, C, G, and U joined through a backbone of alternating phosphate and ribose sugar residues. </a:t>
            </a:r>
            <a:endParaRPr lang="en-US" dirty="0" smtClean="0"/>
          </a:p>
          <a:p>
            <a:r>
              <a:rPr lang="en-US" dirty="0" smtClean="0"/>
              <a:t>It </a:t>
            </a:r>
            <a:r>
              <a:rPr lang="en-US" dirty="0"/>
              <a:t>is the first intermediate in converting the information from DNA into proteins essential for the working of a cell. </a:t>
            </a:r>
            <a:endParaRPr lang="en-US" dirty="0" smtClean="0"/>
          </a:p>
          <a:p>
            <a:r>
              <a:rPr lang="en-US" dirty="0" smtClean="0"/>
              <a:t>Some </a:t>
            </a:r>
            <a:r>
              <a:rPr lang="en-US" dirty="0"/>
              <a:t>RNAs also serve direct roles in cellular </a:t>
            </a:r>
            <a:r>
              <a:rPr lang="en-US" dirty="0" smtClean="0"/>
              <a:t>metabolism. </a:t>
            </a:r>
          </a:p>
          <a:p>
            <a:r>
              <a:rPr lang="en-US" dirty="0" smtClean="0"/>
              <a:t>RNA is made by copying the base sequence of a section of double-stranded DNA, called a gene, into a piece of single-stranded nucleic acid. This process, called transcription , is catalyzed by an enzyme called RNA polymerase.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85000" lnSpcReduction="10000"/>
          </a:bodyPr>
          <a:lstStyle/>
          <a:p>
            <a:pPr>
              <a:buNone/>
            </a:pPr>
            <a:r>
              <a:rPr lang="en-US" b="1" dirty="0"/>
              <a:t>Chemical structure</a:t>
            </a:r>
          </a:p>
          <a:p>
            <a:r>
              <a:rPr lang="en-US" dirty="0"/>
              <a:t>Whereas DNA provides the genetic information for the cell and is inherently quite stable, </a:t>
            </a:r>
            <a:endParaRPr lang="en-US" dirty="0" smtClean="0"/>
          </a:p>
          <a:p>
            <a:r>
              <a:rPr lang="en-US" dirty="0" smtClean="0"/>
              <a:t>RNA </a:t>
            </a:r>
            <a:r>
              <a:rPr lang="en-US" dirty="0"/>
              <a:t>has many roles and is much more reactive chemically</a:t>
            </a:r>
            <a:r>
              <a:rPr lang="en-US" dirty="0" smtClean="0"/>
              <a:t>.</a:t>
            </a:r>
          </a:p>
          <a:p>
            <a:r>
              <a:rPr lang="en-US" dirty="0" smtClean="0"/>
              <a:t> </a:t>
            </a:r>
            <a:r>
              <a:rPr lang="en-US" dirty="0"/>
              <a:t>RNA is sensitive to oxidizing agents such as </a:t>
            </a:r>
            <a:r>
              <a:rPr lang="en-US" dirty="0" err="1"/>
              <a:t>periodate</a:t>
            </a:r>
            <a:r>
              <a:rPr lang="en-US" dirty="0"/>
              <a:t> that lead to opening of the 3′-terminal ribose ring. </a:t>
            </a:r>
            <a:endParaRPr lang="en-US" dirty="0" smtClean="0"/>
          </a:p>
          <a:p>
            <a:r>
              <a:rPr lang="en-US" dirty="0" smtClean="0"/>
              <a:t>The </a:t>
            </a:r>
            <a:r>
              <a:rPr lang="en-US" dirty="0"/>
              <a:t>2′-hydroxyl group on the ribose ring is a major cause of instability in RNA, because the presence of alkali leads to rapid cleavage of the </a:t>
            </a:r>
            <a:r>
              <a:rPr lang="en-US" dirty="0" err="1"/>
              <a:t>phosphodiester</a:t>
            </a:r>
            <a:r>
              <a:rPr lang="en-US" dirty="0"/>
              <a:t> bond linking ribose and phosphate groups. </a:t>
            </a:r>
            <a:endParaRPr lang="en-US" dirty="0" smtClean="0"/>
          </a:p>
          <a:p>
            <a:r>
              <a:rPr lang="en-US" dirty="0" smtClean="0"/>
              <a:t>In </a:t>
            </a:r>
            <a:r>
              <a:rPr lang="en-US" dirty="0"/>
              <a:t>general, this instability is not a significant problem for the cell, because RNA is constantly being synthesized and degraded.</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fontScale="85000" lnSpcReduction="20000"/>
          </a:bodyPr>
          <a:lstStyle/>
          <a:p>
            <a:pPr>
              <a:buNone/>
            </a:pPr>
            <a:r>
              <a:rPr lang="en-US" b="1" dirty="0"/>
              <a:t>Types of RNA</a:t>
            </a:r>
          </a:p>
          <a:p>
            <a:pPr>
              <a:buNone/>
            </a:pPr>
            <a:r>
              <a:rPr lang="en-US" b="1" dirty="0"/>
              <a:t>Messenger RNA</a:t>
            </a:r>
            <a:r>
              <a:rPr lang="en-US" b="1" dirty="0" smtClean="0"/>
              <a:t> (mRNA)</a:t>
            </a:r>
          </a:p>
          <a:p>
            <a:r>
              <a:rPr lang="en-US" dirty="0"/>
              <a:t>Messenger RNA (mRNA) delivers the information encoded in one or more genes from the DNA to the ribosome, a specialized structure, or organelle, where that information is decoded into a protein. </a:t>
            </a:r>
            <a:endParaRPr lang="en-US" dirty="0" smtClean="0"/>
          </a:p>
          <a:p>
            <a:r>
              <a:rPr lang="en-US" dirty="0" smtClean="0"/>
              <a:t>In </a:t>
            </a:r>
            <a:r>
              <a:rPr lang="en-US" dirty="0"/>
              <a:t>prokaryotes, mRNAs contain an exact transcribed copy of the original DNA sequence with a terminal 5′-triphosphate group and a 3′-hydroxyl residue. </a:t>
            </a:r>
            <a:endParaRPr lang="en-US" dirty="0" smtClean="0"/>
          </a:p>
          <a:p>
            <a:r>
              <a:rPr lang="en-US" dirty="0" smtClean="0"/>
              <a:t>In </a:t>
            </a:r>
            <a:r>
              <a:rPr lang="en-US" dirty="0"/>
              <a:t>eukaryotes the mRNA molecules are more elaborate. The 5′-triphosphate residue is further </a:t>
            </a:r>
            <a:r>
              <a:rPr lang="en-US" dirty="0" err="1"/>
              <a:t>esterified</a:t>
            </a:r>
            <a:r>
              <a:rPr lang="en-US" dirty="0"/>
              <a:t>, forming a structure called a cap. </a:t>
            </a:r>
            <a:endParaRPr lang="en-US" dirty="0" smtClean="0"/>
          </a:p>
          <a:p>
            <a:r>
              <a:rPr lang="en-US" dirty="0" smtClean="0"/>
              <a:t>At </a:t>
            </a:r>
            <a:r>
              <a:rPr lang="en-US" dirty="0"/>
              <a:t>the 3′ ends, eukaryotic mRNAs typically contain long runs of adenosine residues (</a:t>
            </a:r>
            <a:r>
              <a:rPr lang="en-US" dirty="0" err="1"/>
              <a:t>polyA</a:t>
            </a:r>
            <a:r>
              <a:rPr lang="en-US" dirty="0"/>
              <a:t>) that are not </a:t>
            </a:r>
            <a:r>
              <a:rPr lang="en-US" dirty="0" smtClean="0"/>
              <a:t>encoded </a:t>
            </a:r>
            <a:r>
              <a:rPr lang="en-US" dirty="0"/>
              <a:t>in the DNA but are added </a:t>
            </a:r>
            <a:r>
              <a:rPr lang="en-US" dirty="0" err="1"/>
              <a:t>enzymatically</a:t>
            </a:r>
            <a:r>
              <a:rPr lang="en-US" dirty="0"/>
              <a:t> after transcription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p:spPr>
        <p:txBody>
          <a:bodyPr>
            <a:normAutofit fontScale="85000" lnSpcReduction="20000"/>
          </a:bodyPr>
          <a:lstStyle/>
          <a:p>
            <a:pPr>
              <a:buNone/>
            </a:pPr>
            <a:r>
              <a:rPr lang="en-US" b="1" dirty="0"/>
              <a:t>Ribosomal RNA (</a:t>
            </a:r>
            <a:r>
              <a:rPr lang="en-US" b="1" dirty="0" err="1"/>
              <a:t>rRNA</a:t>
            </a:r>
            <a:r>
              <a:rPr lang="en-US" b="1" dirty="0"/>
              <a:t>)</a:t>
            </a:r>
          </a:p>
          <a:p>
            <a:r>
              <a:rPr lang="en-US" dirty="0"/>
              <a:t>Ribosomal RNA (</a:t>
            </a:r>
            <a:r>
              <a:rPr lang="en-US" dirty="0" err="1"/>
              <a:t>rRNA</a:t>
            </a:r>
            <a:r>
              <a:rPr lang="en-US" dirty="0"/>
              <a:t>) molecules are the structural components of the ribosome. </a:t>
            </a:r>
            <a:endParaRPr lang="en-US" dirty="0" smtClean="0"/>
          </a:p>
          <a:p>
            <a:r>
              <a:rPr lang="en-US" dirty="0" smtClean="0"/>
              <a:t>The </a:t>
            </a:r>
            <a:r>
              <a:rPr lang="en-US" dirty="0" err="1"/>
              <a:t>rRNAs</a:t>
            </a:r>
            <a:r>
              <a:rPr lang="en-US" dirty="0"/>
              <a:t> form extensive secondary structures and play an active role in recognizing conserved portions of mRNAs and </a:t>
            </a:r>
            <a:r>
              <a:rPr lang="en-US" dirty="0" err="1"/>
              <a:t>tRNAs</a:t>
            </a:r>
            <a:r>
              <a:rPr lang="en-US" dirty="0"/>
              <a:t>. </a:t>
            </a:r>
            <a:endParaRPr lang="en-US" dirty="0" smtClean="0"/>
          </a:p>
          <a:p>
            <a:r>
              <a:rPr lang="en-US" dirty="0" smtClean="0"/>
              <a:t>They </a:t>
            </a:r>
            <a:r>
              <a:rPr lang="en-US" dirty="0"/>
              <a:t>also assist with the catalysis of protein synthesis. </a:t>
            </a:r>
            <a:endParaRPr lang="en-US" dirty="0" smtClean="0"/>
          </a:p>
          <a:p>
            <a:r>
              <a:rPr lang="en-US" dirty="0" smtClean="0"/>
              <a:t>In </a:t>
            </a:r>
            <a:r>
              <a:rPr lang="en-US" dirty="0"/>
              <a:t>the prokaryote </a:t>
            </a:r>
            <a:r>
              <a:rPr lang="en-US" i="1" dirty="0"/>
              <a:t>E. coli</a:t>
            </a:r>
            <a:r>
              <a:rPr lang="en-US" dirty="0"/>
              <a:t>, seven copies of the </a:t>
            </a:r>
            <a:r>
              <a:rPr lang="en-US" dirty="0" err="1"/>
              <a:t>rRNA</a:t>
            </a:r>
            <a:r>
              <a:rPr lang="en-US" dirty="0"/>
              <a:t> genes synthesize about 15,000 </a:t>
            </a:r>
            <a:r>
              <a:rPr lang="en-US" dirty="0" err="1"/>
              <a:t>ribosomes</a:t>
            </a:r>
            <a:r>
              <a:rPr lang="en-US" dirty="0"/>
              <a:t> per cell</a:t>
            </a:r>
            <a:r>
              <a:rPr lang="en-US" dirty="0" smtClean="0"/>
              <a:t>.</a:t>
            </a:r>
          </a:p>
          <a:p>
            <a:r>
              <a:rPr lang="en-US" dirty="0" smtClean="0"/>
              <a:t> </a:t>
            </a:r>
            <a:r>
              <a:rPr lang="en-US" dirty="0"/>
              <a:t>In eukaryotes the numbers are much larger. Anywhere from 50 to 5,000 sets of </a:t>
            </a:r>
            <a:r>
              <a:rPr lang="en-US" dirty="0" err="1"/>
              <a:t>rRNA</a:t>
            </a:r>
            <a:r>
              <a:rPr lang="en-US" dirty="0"/>
              <a:t> genes and as many as 10 million </a:t>
            </a:r>
            <a:r>
              <a:rPr lang="en-US" dirty="0" err="1"/>
              <a:t>ribosomes</a:t>
            </a:r>
            <a:r>
              <a:rPr lang="en-US" dirty="0"/>
              <a:t> may be present in a single cell. </a:t>
            </a:r>
            <a:endParaRPr lang="en-US" dirty="0" smtClean="0"/>
          </a:p>
          <a:p>
            <a:r>
              <a:rPr lang="en-US" dirty="0" smtClean="0"/>
              <a:t>In </a:t>
            </a:r>
            <a:r>
              <a:rPr lang="en-US" dirty="0"/>
              <a:t>eukaryotes these </a:t>
            </a:r>
            <a:r>
              <a:rPr lang="en-US" dirty="0" err="1"/>
              <a:t>rRNA</a:t>
            </a:r>
            <a:r>
              <a:rPr lang="en-US" dirty="0"/>
              <a:t> genes are looped out of the main chromosomal </a:t>
            </a:r>
            <a:r>
              <a:rPr lang="en-US" dirty="0" err="1"/>
              <a:t>fibres</a:t>
            </a:r>
            <a:r>
              <a:rPr lang="en-US" dirty="0"/>
              <a:t> and coalesce in the presence of proteins to form an organelle called the nucleolus. </a:t>
            </a:r>
            <a:endParaRPr lang="en-US" dirty="0" smtClean="0"/>
          </a:p>
          <a:p>
            <a:r>
              <a:rPr lang="en-US" dirty="0" smtClean="0"/>
              <a:t>The </a:t>
            </a:r>
            <a:r>
              <a:rPr lang="en-US" dirty="0"/>
              <a:t>nucleolus is where the </a:t>
            </a:r>
            <a:r>
              <a:rPr lang="en-US" dirty="0" err="1"/>
              <a:t>rRNA</a:t>
            </a:r>
            <a:r>
              <a:rPr lang="en-US" dirty="0"/>
              <a:t> genes are transcribed and the early assembly of </a:t>
            </a:r>
            <a:r>
              <a:rPr lang="en-US" dirty="0" err="1"/>
              <a:t>ribosomes</a:t>
            </a:r>
            <a:r>
              <a:rPr lang="en-US" dirty="0"/>
              <a:t> takes place.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85000" lnSpcReduction="10000"/>
          </a:bodyPr>
          <a:lstStyle/>
          <a:p>
            <a:pPr>
              <a:buNone/>
            </a:pPr>
            <a:r>
              <a:rPr lang="en-US" b="1" dirty="0"/>
              <a:t>Transfer RNA (</a:t>
            </a:r>
            <a:r>
              <a:rPr lang="en-US" b="1" dirty="0" err="1"/>
              <a:t>tRNA</a:t>
            </a:r>
            <a:r>
              <a:rPr lang="en-US" b="1" dirty="0"/>
              <a:t>)</a:t>
            </a:r>
          </a:p>
          <a:p>
            <a:r>
              <a:rPr lang="en-US" dirty="0"/>
              <a:t>Transfer RNA (</a:t>
            </a:r>
            <a:r>
              <a:rPr lang="en-US" dirty="0" err="1"/>
              <a:t>tRNA</a:t>
            </a:r>
            <a:r>
              <a:rPr lang="en-US" dirty="0"/>
              <a:t>) carries individual amino acids into the ribosome for assembly into the growing polypeptide chain. </a:t>
            </a:r>
            <a:endParaRPr lang="en-US" dirty="0" smtClean="0"/>
          </a:p>
          <a:p>
            <a:r>
              <a:rPr lang="en-US" dirty="0" smtClean="0"/>
              <a:t>The </a:t>
            </a:r>
            <a:r>
              <a:rPr lang="en-US" dirty="0" err="1"/>
              <a:t>tRNA</a:t>
            </a:r>
            <a:r>
              <a:rPr lang="en-US" dirty="0"/>
              <a:t> molecules contain 70 to 80 nucleotides and fold into a characteristic cloverleaf structure. </a:t>
            </a:r>
            <a:endParaRPr lang="en-US" dirty="0" smtClean="0"/>
          </a:p>
          <a:p>
            <a:r>
              <a:rPr lang="en-US" dirty="0" smtClean="0"/>
              <a:t>Specialized </a:t>
            </a:r>
            <a:r>
              <a:rPr lang="en-US" dirty="0" err="1"/>
              <a:t>tRNAs</a:t>
            </a:r>
            <a:r>
              <a:rPr lang="en-US" dirty="0"/>
              <a:t> exist for each of the 20 amino acids needed for protein synthesis, and in many cases more than one </a:t>
            </a:r>
            <a:r>
              <a:rPr lang="en-US" dirty="0" err="1"/>
              <a:t>tRNA</a:t>
            </a:r>
            <a:r>
              <a:rPr lang="en-US" dirty="0"/>
              <a:t> for each amino acid is present. </a:t>
            </a:r>
            <a:endParaRPr lang="en-US" dirty="0" smtClean="0"/>
          </a:p>
          <a:p>
            <a:r>
              <a:rPr lang="en-US" dirty="0" smtClean="0"/>
              <a:t>The</a:t>
            </a:r>
            <a:r>
              <a:rPr lang="en-US" dirty="0"/>
              <a:t> nucleotide sequence is converted into a protein sequence by translating each three-base sequence (called a </a:t>
            </a:r>
            <a:r>
              <a:rPr lang="en-US" dirty="0" err="1"/>
              <a:t>codon</a:t>
            </a:r>
            <a:r>
              <a:rPr lang="en-US" dirty="0"/>
              <a:t>) with a specific protein. </a:t>
            </a:r>
            <a:endParaRPr lang="en-US" dirty="0" smtClean="0"/>
          </a:p>
          <a:p>
            <a:r>
              <a:rPr lang="en-US" dirty="0" smtClean="0"/>
              <a:t>The </a:t>
            </a:r>
            <a:r>
              <a:rPr lang="en-US" dirty="0"/>
              <a:t>61 </a:t>
            </a:r>
            <a:r>
              <a:rPr lang="en-US" dirty="0" err="1"/>
              <a:t>codons</a:t>
            </a:r>
            <a:r>
              <a:rPr lang="en-US" dirty="0"/>
              <a:t> used to code amino acids can be read by many fewer than 61 distinct </a:t>
            </a:r>
            <a:r>
              <a:rPr lang="en-US" dirty="0" err="1" smtClean="0"/>
              <a:t>tRNAs</a:t>
            </a:r>
            <a:r>
              <a:rPr lang="en-US" dirty="0" smtClean="0"/>
              <a:t>. </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57916"/>
          </a:xfrm>
        </p:spPr>
        <p:txBody>
          <a:bodyPr>
            <a:normAutofit fontScale="85000" lnSpcReduction="10000"/>
          </a:bodyPr>
          <a:lstStyle/>
          <a:p>
            <a:pPr>
              <a:buNone/>
            </a:pPr>
            <a:r>
              <a:rPr lang="en-US" b="1" dirty="0" err="1"/>
              <a:t>Ribozymes</a:t>
            </a:r>
            <a:endParaRPr lang="en-US" b="1" dirty="0"/>
          </a:p>
          <a:p>
            <a:r>
              <a:rPr lang="en-US" dirty="0"/>
              <a:t>Not all catalysis within the cell is carried out exclusively by proteins. Thomas </a:t>
            </a:r>
            <a:r>
              <a:rPr lang="en-US" dirty="0" err="1"/>
              <a:t>Cech</a:t>
            </a:r>
            <a:r>
              <a:rPr lang="en-US" dirty="0"/>
              <a:t> and Sidney Altman, jointly awarded a Nobel Prize in 1989, discovered that certain RNAs, now known as </a:t>
            </a:r>
            <a:r>
              <a:rPr lang="en-US" dirty="0" err="1"/>
              <a:t>ribozymes</a:t>
            </a:r>
            <a:r>
              <a:rPr lang="en-US" dirty="0"/>
              <a:t>, showed enzymatic activity. </a:t>
            </a:r>
            <a:endParaRPr lang="en-US" dirty="0" smtClean="0"/>
          </a:p>
          <a:p>
            <a:r>
              <a:rPr lang="en-US" dirty="0" err="1" smtClean="0"/>
              <a:t>Cech</a:t>
            </a:r>
            <a:r>
              <a:rPr lang="en-US" dirty="0" smtClean="0"/>
              <a:t> </a:t>
            </a:r>
            <a:r>
              <a:rPr lang="en-US" dirty="0"/>
              <a:t>showed that a </a:t>
            </a:r>
            <a:r>
              <a:rPr lang="en-US" dirty="0" err="1"/>
              <a:t>noncoding</a:t>
            </a:r>
            <a:r>
              <a:rPr lang="en-US" dirty="0"/>
              <a:t> sequence (</a:t>
            </a:r>
            <a:r>
              <a:rPr lang="en-US" dirty="0" err="1"/>
              <a:t>intron</a:t>
            </a:r>
            <a:r>
              <a:rPr lang="en-US" dirty="0"/>
              <a:t>) in the small subunit </a:t>
            </a:r>
            <a:r>
              <a:rPr lang="en-US" dirty="0" err="1"/>
              <a:t>rRNA</a:t>
            </a:r>
            <a:r>
              <a:rPr lang="en-US" dirty="0"/>
              <a:t> of </a:t>
            </a:r>
            <a:r>
              <a:rPr lang="en-US" dirty="0" err="1"/>
              <a:t>protozoans</a:t>
            </a:r>
            <a:r>
              <a:rPr lang="en-US" dirty="0"/>
              <a:t>, which had to be removed before the </a:t>
            </a:r>
            <a:r>
              <a:rPr lang="en-US" dirty="0" err="1"/>
              <a:t>rRNA</a:t>
            </a:r>
            <a:r>
              <a:rPr lang="en-US" dirty="0"/>
              <a:t> was functional, can excise itself from a much longer precursor RNA molecule and rejoin the two ends in an autocatalytic reaction. </a:t>
            </a:r>
            <a:endParaRPr lang="en-US" dirty="0" smtClean="0"/>
          </a:p>
          <a:p>
            <a:r>
              <a:rPr lang="en-US" dirty="0" smtClean="0"/>
              <a:t>Altman </a:t>
            </a:r>
            <a:r>
              <a:rPr lang="en-US" dirty="0"/>
              <a:t>showed that the RNA component of an RNA protein complex called </a:t>
            </a:r>
            <a:r>
              <a:rPr lang="en-US" dirty="0" err="1"/>
              <a:t>ribonuclease</a:t>
            </a:r>
            <a:r>
              <a:rPr lang="en-US" dirty="0"/>
              <a:t> P can cleave a precursor </a:t>
            </a:r>
            <a:r>
              <a:rPr lang="en-US" dirty="0" err="1"/>
              <a:t>tRNA</a:t>
            </a:r>
            <a:r>
              <a:rPr lang="en-US" dirty="0"/>
              <a:t> to generate a mature </a:t>
            </a:r>
            <a:r>
              <a:rPr lang="en-US" dirty="0" err="1"/>
              <a:t>tRNA</a:t>
            </a:r>
            <a:r>
              <a:rPr lang="en-US" dirty="0"/>
              <a: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85000" lnSpcReduction="20000"/>
          </a:bodyPr>
          <a:lstStyle/>
          <a:p>
            <a:pPr>
              <a:buNone/>
            </a:pPr>
            <a:r>
              <a:rPr lang="en-US" b="1" dirty="0"/>
              <a:t>RNA processing</a:t>
            </a:r>
          </a:p>
          <a:p>
            <a:pPr>
              <a:buNone/>
            </a:pPr>
            <a:r>
              <a:rPr lang="en-US" b="1" dirty="0" smtClean="0"/>
              <a:t>Cleavage</a:t>
            </a:r>
          </a:p>
          <a:p>
            <a:r>
              <a:rPr lang="en-US" dirty="0"/>
              <a:t>Following synthesis by transcription, most RNA molecules are processed before reaching their final form. </a:t>
            </a:r>
            <a:endParaRPr lang="en-US" dirty="0" smtClean="0"/>
          </a:p>
          <a:p>
            <a:r>
              <a:rPr lang="en-US" dirty="0" smtClean="0"/>
              <a:t>Many </a:t>
            </a:r>
            <a:r>
              <a:rPr lang="en-US" dirty="0" err="1"/>
              <a:t>rRNA</a:t>
            </a:r>
            <a:r>
              <a:rPr lang="en-US" dirty="0"/>
              <a:t> molecules are cleaved from much larger transcripts and may also be </a:t>
            </a:r>
            <a:r>
              <a:rPr lang="en-US" dirty="0" err="1"/>
              <a:t>methylated</a:t>
            </a:r>
            <a:r>
              <a:rPr lang="en-US" dirty="0"/>
              <a:t> or </a:t>
            </a:r>
            <a:r>
              <a:rPr lang="en-US" dirty="0" err="1"/>
              <a:t>enzymatically</a:t>
            </a:r>
            <a:r>
              <a:rPr lang="en-US" dirty="0"/>
              <a:t> modified</a:t>
            </a:r>
            <a:r>
              <a:rPr lang="en-US" dirty="0" smtClean="0"/>
              <a:t>.</a:t>
            </a:r>
          </a:p>
          <a:p>
            <a:r>
              <a:rPr lang="en-US" dirty="0" smtClean="0"/>
              <a:t> </a:t>
            </a:r>
            <a:r>
              <a:rPr lang="en-US" dirty="0"/>
              <a:t>In addition, </a:t>
            </a:r>
            <a:r>
              <a:rPr lang="en-US" dirty="0" err="1"/>
              <a:t>tRNAs</a:t>
            </a:r>
            <a:r>
              <a:rPr lang="en-US" dirty="0"/>
              <a:t> are usually formed as longer precursor molecules that are cleaved by </a:t>
            </a:r>
            <a:r>
              <a:rPr lang="en-US" dirty="0" err="1"/>
              <a:t>ribonuclease</a:t>
            </a:r>
            <a:r>
              <a:rPr lang="en-US" dirty="0"/>
              <a:t> P to generate the mature 5′ end and often have extra residues added to their 3′ end to form the sequence CCA. </a:t>
            </a:r>
            <a:endParaRPr lang="en-US" dirty="0" smtClean="0"/>
          </a:p>
          <a:p>
            <a:r>
              <a:rPr lang="en-US" dirty="0" smtClean="0"/>
              <a:t>The </a:t>
            </a:r>
            <a:r>
              <a:rPr lang="en-US" dirty="0"/>
              <a:t>hydroxyl group on the ribose ring of the terminal A of the 3′-CCA sequence acts as the amino acid acceptor necessary for the function of RNA in protein building.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85000" lnSpcReduction="20000"/>
          </a:bodyPr>
          <a:lstStyle/>
          <a:p>
            <a:pPr>
              <a:buNone/>
            </a:pPr>
            <a:r>
              <a:rPr lang="en-US" b="1" dirty="0"/>
              <a:t>Splicing</a:t>
            </a:r>
          </a:p>
          <a:p>
            <a:r>
              <a:rPr lang="en-US" dirty="0"/>
              <a:t>In prokaryotes the protein coding sequence occupies one continuous linear segment of DNA. </a:t>
            </a:r>
            <a:endParaRPr lang="en-US" dirty="0" smtClean="0"/>
          </a:p>
          <a:p>
            <a:r>
              <a:rPr lang="en-US" dirty="0" smtClean="0"/>
              <a:t>However</a:t>
            </a:r>
            <a:r>
              <a:rPr lang="en-US" dirty="0"/>
              <a:t>, in eukaryotic genes the coding sequences are frequently “split” in the genome—a discovery reached independently in the 1970s by Richard J. </a:t>
            </a:r>
            <a:r>
              <a:rPr lang="en-US" dirty="0" smtClean="0"/>
              <a:t>Roberts</a:t>
            </a:r>
            <a:r>
              <a:rPr lang="en-US" dirty="0" smtClean="0"/>
              <a:t>.</a:t>
            </a:r>
          </a:p>
          <a:p>
            <a:r>
              <a:rPr lang="en-US" dirty="0" smtClean="0"/>
              <a:t>The </a:t>
            </a:r>
            <a:r>
              <a:rPr lang="en-US" dirty="0"/>
              <a:t>segments of DNA or RNA coding for protein are called </a:t>
            </a:r>
            <a:r>
              <a:rPr lang="en-US" dirty="0" err="1"/>
              <a:t>exons</a:t>
            </a:r>
            <a:r>
              <a:rPr lang="en-US" dirty="0"/>
              <a:t>, and the </a:t>
            </a:r>
            <a:r>
              <a:rPr lang="en-US" dirty="0" err="1"/>
              <a:t>noncoding</a:t>
            </a:r>
            <a:r>
              <a:rPr lang="en-US" dirty="0"/>
              <a:t> regions separating the </a:t>
            </a:r>
            <a:r>
              <a:rPr lang="en-US" dirty="0" err="1"/>
              <a:t>exons</a:t>
            </a:r>
            <a:r>
              <a:rPr lang="en-US" dirty="0"/>
              <a:t> are called </a:t>
            </a:r>
            <a:r>
              <a:rPr lang="en-US" dirty="0" err="1"/>
              <a:t>introns</a:t>
            </a:r>
            <a:r>
              <a:rPr lang="en-US" dirty="0"/>
              <a:t>. </a:t>
            </a:r>
            <a:endParaRPr lang="en-US" dirty="0" smtClean="0"/>
          </a:p>
          <a:p>
            <a:r>
              <a:rPr lang="en-US" dirty="0" smtClean="0"/>
              <a:t>Following </a:t>
            </a:r>
            <a:r>
              <a:rPr lang="en-US" dirty="0"/>
              <a:t>transcription, these coding sequences must be joined together before the mRNAs can function. </a:t>
            </a:r>
            <a:endParaRPr lang="en-US" dirty="0" smtClean="0"/>
          </a:p>
          <a:p>
            <a:r>
              <a:rPr lang="en-US" dirty="0" smtClean="0"/>
              <a:t>The </a:t>
            </a:r>
            <a:r>
              <a:rPr lang="en-US" dirty="0"/>
              <a:t>process of removal of the </a:t>
            </a:r>
            <a:r>
              <a:rPr lang="en-US" dirty="0" err="1"/>
              <a:t>introns</a:t>
            </a:r>
            <a:r>
              <a:rPr lang="en-US" dirty="0"/>
              <a:t> and subsequent rejoining of the </a:t>
            </a:r>
            <a:r>
              <a:rPr lang="en-US" dirty="0" err="1"/>
              <a:t>exons</a:t>
            </a:r>
            <a:r>
              <a:rPr lang="en-US" dirty="0"/>
              <a:t> is called RNA splicing. </a:t>
            </a:r>
            <a:endParaRPr lang="en-US" dirty="0" smtClean="0"/>
          </a:p>
          <a:p>
            <a:r>
              <a:rPr lang="en-US" dirty="0" smtClean="0"/>
              <a:t>Each </a:t>
            </a:r>
            <a:r>
              <a:rPr lang="en-US" dirty="0" err="1"/>
              <a:t>intron</a:t>
            </a:r>
            <a:r>
              <a:rPr lang="en-US" dirty="0"/>
              <a:t> is removed in a separate series of reactions by a complicated piece of enzymatic machinery called a </a:t>
            </a:r>
            <a:r>
              <a:rPr lang="en-US" dirty="0" err="1"/>
              <a:t>spliceosome</a:t>
            </a:r>
            <a:r>
              <a:rPr lang="en-US" dirty="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endParaRPr lang="en-US" dirty="0" smtClean="0"/>
          </a:p>
          <a:p>
            <a:r>
              <a:rPr lang="en-US" dirty="0" smtClean="0"/>
              <a:t>DNA </a:t>
            </a:r>
            <a:r>
              <a:rPr lang="en-US" dirty="0"/>
              <a:t>is the master blueprint for life and constitutes the genetic material in all free-living organisms and most viruses</a:t>
            </a:r>
            <a:r>
              <a:rPr lang="en-US" dirty="0" smtClean="0"/>
              <a:t>.</a:t>
            </a:r>
          </a:p>
          <a:p>
            <a:r>
              <a:rPr lang="en-US" dirty="0" smtClean="0"/>
              <a:t> </a:t>
            </a:r>
            <a:r>
              <a:rPr lang="en-US" dirty="0"/>
              <a:t>RNA is the genetic material of certain viruses, but it is also found in all living cells, where it plays an important role in certain processes such as the making of proteins.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15040"/>
          </a:xfrm>
        </p:spPr>
        <p:txBody>
          <a:bodyPr>
            <a:normAutofit fontScale="92500" lnSpcReduction="20000"/>
          </a:bodyPr>
          <a:lstStyle/>
          <a:p>
            <a:pPr>
              <a:buNone/>
            </a:pPr>
            <a:r>
              <a:rPr lang="en-US" b="1" dirty="0"/>
              <a:t>RNA editing</a:t>
            </a:r>
          </a:p>
          <a:p>
            <a:r>
              <a:rPr lang="en-US" dirty="0"/>
              <a:t>Some RNA molecules, particularly those in protozoan mitochondria, undergo extensive editing following their initial synthesis</a:t>
            </a:r>
            <a:r>
              <a:rPr lang="en-US" dirty="0" smtClean="0"/>
              <a:t>.</a:t>
            </a:r>
          </a:p>
          <a:p>
            <a:r>
              <a:rPr lang="en-US" dirty="0" smtClean="0"/>
              <a:t> </a:t>
            </a:r>
            <a:r>
              <a:rPr lang="en-US" dirty="0"/>
              <a:t>During this editing process, residues are added or deleted by a posttranscriptional mechanism under the influence of guide RNAs. </a:t>
            </a:r>
            <a:endParaRPr lang="en-US" dirty="0" smtClean="0"/>
          </a:p>
          <a:p>
            <a:r>
              <a:rPr lang="en-US" dirty="0" smtClean="0"/>
              <a:t>In </a:t>
            </a:r>
            <a:r>
              <a:rPr lang="en-US" dirty="0"/>
              <a:t>some cases as much as 40 percent of the final RNA molecule may be derived by this editing process, rather than being coded directly in the genome. </a:t>
            </a:r>
            <a:endParaRPr lang="en-US" dirty="0" smtClean="0"/>
          </a:p>
          <a:p>
            <a:r>
              <a:rPr lang="en-US" dirty="0" smtClean="0"/>
              <a:t>Some </a:t>
            </a:r>
            <a:r>
              <a:rPr lang="en-US" dirty="0"/>
              <a:t>examples of editing have also been found in mRNA molecules, but these appear much more limited in scope.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buNone/>
            </a:pPr>
            <a:r>
              <a:rPr lang="en-IN" dirty="0" smtClean="0"/>
              <a:t>             </a:t>
            </a:r>
          </a:p>
          <a:p>
            <a:pPr>
              <a:buNone/>
            </a:pPr>
            <a:endParaRPr lang="en-IN" dirty="0" smtClean="0"/>
          </a:p>
          <a:p>
            <a:pPr>
              <a:buNone/>
            </a:pPr>
            <a:endParaRPr lang="en-IN" dirty="0" smtClean="0"/>
          </a:p>
          <a:p>
            <a:pPr>
              <a:buNone/>
            </a:pPr>
            <a:r>
              <a:rPr lang="en-IN" dirty="0" smtClean="0"/>
              <a:t> </a:t>
            </a:r>
            <a:r>
              <a:rPr lang="en-IN" dirty="0" smtClean="0"/>
              <a:t>                                    </a:t>
            </a:r>
            <a:r>
              <a:rPr lang="en-IN" b="1" dirty="0" smtClean="0"/>
              <a:t>Thank 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15148"/>
          </a:xfrm>
        </p:spPr>
        <p:txBody>
          <a:bodyPr>
            <a:normAutofit fontScale="77500" lnSpcReduction="20000"/>
          </a:bodyPr>
          <a:lstStyle/>
          <a:p>
            <a:endParaRPr lang="en-US" b="1" dirty="0" smtClean="0"/>
          </a:p>
          <a:p>
            <a:pPr>
              <a:buNone/>
            </a:pPr>
            <a:r>
              <a:rPr lang="en-IN" b="1" dirty="0" err="1" smtClean="0"/>
              <a:t>Nucleiotides</a:t>
            </a:r>
            <a:endParaRPr lang="en-US" b="1" dirty="0"/>
          </a:p>
          <a:p>
            <a:pPr>
              <a:buNone/>
            </a:pPr>
            <a:r>
              <a:rPr lang="en-US" b="1" dirty="0" smtClean="0"/>
              <a:t>Basic </a:t>
            </a:r>
            <a:r>
              <a:rPr lang="en-US" b="1" dirty="0"/>
              <a:t>structure</a:t>
            </a:r>
          </a:p>
          <a:p>
            <a:r>
              <a:rPr lang="en-US" dirty="0"/>
              <a:t>Nucleic acids are </a:t>
            </a:r>
            <a:r>
              <a:rPr lang="en-US" dirty="0" err="1"/>
              <a:t>polynucleotides</a:t>
            </a:r>
            <a:r>
              <a:rPr lang="en-US" dirty="0"/>
              <a:t>—that is, long chainlike molecules composed of a series of nearly identical building blocks called nucleotides. Each nucleotide consists of a nitrogen-containing aromatic base attached to a pentose (five-carbon) sugar, which is in turn attached to a phosphate group. </a:t>
            </a:r>
            <a:endParaRPr lang="en-US" dirty="0" smtClean="0"/>
          </a:p>
          <a:p>
            <a:r>
              <a:rPr lang="en-US" dirty="0" smtClean="0"/>
              <a:t>Each </a:t>
            </a:r>
            <a:r>
              <a:rPr lang="en-US" dirty="0"/>
              <a:t>nucleic acid contains four of five possible nitrogen-containing bases: adenine (A), </a:t>
            </a:r>
            <a:r>
              <a:rPr lang="en-US" dirty="0" smtClean="0"/>
              <a:t>guanine (G</a:t>
            </a:r>
            <a:r>
              <a:rPr lang="en-US" dirty="0"/>
              <a:t>), </a:t>
            </a:r>
            <a:r>
              <a:rPr lang="en-US" dirty="0" smtClean="0"/>
              <a:t>cytosine</a:t>
            </a:r>
            <a:r>
              <a:rPr lang="en-US" dirty="0"/>
              <a:t> </a:t>
            </a:r>
            <a:r>
              <a:rPr lang="en-US" dirty="0" smtClean="0"/>
              <a:t>(C</a:t>
            </a:r>
            <a:r>
              <a:rPr lang="en-US" dirty="0"/>
              <a:t>), thymine (T), and </a:t>
            </a:r>
            <a:r>
              <a:rPr lang="en-US" dirty="0" err="1"/>
              <a:t>uracil</a:t>
            </a:r>
            <a:r>
              <a:rPr lang="en-US" dirty="0"/>
              <a:t> (U). </a:t>
            </a:r>
            <a:endParaRPr lang="en-US" dirty="0" smtClean="0"/>
          </a:p>
          <a:p>
            <a:r>
              <a:rPr lang="en-US" dirty="0" smtClean="0"/>
              <a:t>A </a:t>
            </a:r>
            <a:r>
              <a:rPr lang="en-US" dirty="0"/>
              <a:t>and G are categorized as </a:t>
            </a:r>
            <a:r>
              <a:rPr lang="en-US" dirty="0" err="1"/>
              <a:t>purines</a:t>
            </a:r>
            <a:r>
              <a:rPr lang="en-US" dirty="0"/>
              <a:t>, and C, T, and U are collectively called </a:t>
            </a:r>
            <a:r>
              <a:rPr lang="en-US" dirty="0" err="1"/>
              <a:t>pyrimidines</a:t>
            </a:r>
            <a:r>
              <a:rPr lang="en-US" dirty="0" smtClean="0"/>
              <a:t>.</a:t>
            </a:r>
          </a:p>
          <a:p>
            <a:r>
              <a:rPr lang="en-US" dirty="0" smtClean="0"/>
              <a:t> </a:t>
            </a:r>
            <a:r>
              <a:rPr lang="en-US" dirty="0"/>
              <a:t>All nucleic acids contain the bases A, C, and G; T, however, is found only in DNA, while U is found in RNA. </a:t>
            </a:r>
            <a:endParaRPr lang="en-US" dirty="0" smtClean="0"/>
          </a:p>
          <a:p>
            <a:r>
              <a:rPr lang="en-US" dirty="0" smtClean="0"/>
              <a:t>The </a:t>
            </a:r>
            <a:r>
              <a:rPr lang="en-US" dirty="0"/>
              <a:t>pentose sugar in DNA (2′-deoxyribose</a:t>
            </a:r>
            <a:r>
              <a:rPr lang="en-US" dirty="0" smtClean="0"/>
              <a:t>)</a:t>
            </a:r>
            <a:r>
              <a:rPr lang="en-US" dirty="0"/>
              <a:t> differs from the sugar in RNA (ribose) by the absence of a hydroxyl group (―OH) on the 2′ carbon of the sugar ring. Without an attached phosphate group, the sugar attached to one of the bases is known as a nucleoside.</a:t>
            </a:r>
            <a:r>
              <a:rPr lang="en-US" dirty="0" smtClean="0"/>
              <a:t>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fontScale="92500" lnSpcReduction="20000"/>
          </a:bodyPr>
          <a:lstStyle/>
          <a:p>
            <a:r>
              <a:rPr lang="en-US" dirty="0"/>
              <a:t>Nucleotides are synthesized from readily available precursors in the cell. The ribose phosphate portion of both </a:t>
            </a:r>
            <a:r>
              <a:rPr lang="en-US" dirty="0" err="1"/>
              <a:t>purine</a:t>
            </a:r>
            <a:r>
              <a:rPr lang="en-US" dirty="0"/>
              <a:t> and </a:t>
            </a:r>
            <a:r>
              <a:rPr lang="en-US" dirty="0" err="1"/>
              <a:t>pyrimidine</a:t>
            </a:r>
            <a:r>
              <a:rPr lang="en-US" dirty="0"/>
              <a:t> nucleotides is synthesized from glucose via the pentose phosphate pathway. </a:t>
            </a:r>
            <a:endParaRPr lang="en-US" dirty="0" smtClean="0"/>
          </a:p>
          <a:p>
            <a:r>
              <a:rPr lang="en-US" dirty="0" smtClean="0"/>
              <a:t>The </a:t>
            </a:r>
            <a:r>
              <a:rPr lang="en-US" dirty="0"/>
              <a:t>six-atom </a:t>
            </a:r>
            <a:r>
              <a:rPr lang="en-US" dirty="0" err="1"/>
              <a:t>pyrimidine</a:t>
            </a:r>
            <a:r>
              <a:rPr lang="en-US" dirty="0"/>
              <a:t> ring is synthesized first and subsequently attached to the ribose phosphate. </a:t>
            </a:r>
            <a:endParaRPr lang="en-US" dirty="0" smtClean="0"/>
          </a:p>
          <a:p>
            <a:r>
              <a:rPr lang="en-US" dirty="0" smtClean="0"/>
              <a:t>The </a:t>
            </a:r>
            <a:r>
              <a:rPr lang="en-US" dirty="0"/>
              <a:t>two rings in </a:t>
            </a:r>
            <a:r>
              <a:rPr lang="en-US" dirty="0" err="1"/>
              <a:t>purines</a:t>
            </a:r>
            <a:r>
              <a:rPr lang="en-US" dirty="0"/>
              <a:t> are synthesized while attached to the ribose phosphate during the assembly of adenine or guanine nucleosides. </a:t>
            </a:r>
            <a:endParaRPr lang="en-US" dirty="0" smtClean="0"/>
          </a:p>
          <a:p>
            <a:r>
              <a:rPr lang="en-US" dirty="0" smtClean="0"/>
              <a:t>In </a:t>
            </a:r>
            <a:r>
              <a:rPr lang="en-US" dirty="0"/>
              <a:t>both cases the end product is a nucleotide carrying a phosphate attached to the 5′ carbon on the sugar.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429288"/>
          </a:xfrm>
        </p:spPr>
        <p:txBody>
          <a:bodyPr>
            <a:normAutofit fontScale="92500" lnSpcReduction="10000"/>
          </a:bodyPr>
          <a:lstStyle/>
          <a:p>
            <a:r>
              <a:rPr lang="en-US" dirty="0"/>
              <a:t>Finally, a specialized enzyme called a </a:t>
            </a:r>
            <a:r>
              <a:rPr lang="en-US" dirty="0" err="1"/>
              <a:t>kinase</a:t>
            </a:r>
            <a:r>
              <a:rPr lang="en-US" dirty="0"/>
              <a:t> adds two phosphate groups using adenosine </a:t>
            </a:r>
            <a:r>
              <a:rPr lang="en-US" dirty="0" err="1"/>
              <a:t>triphosphate</a:t>
            </a:r>
            <a:r>
              <a:rPr lang="en-US" dirty="0"/>
              <a:t> (ATP) as the phosphate donor to form </a:t>
            </a:r>
            <a:r>
              <a:rPr lang="en-US" dirty="0" err="1"/>
              <a:t>ribonucleoside</a:t>
            </a:r>
            <a:r>
              <a:rPr lang="en-US" dirty="0"/>
              <a:t> </a:t>
            </a:r>
            <a:r>
              <a:rPr lang="en-US" dirty="0" err="1"/>
              <a:t>triphosphate</a:t>
            </a:r>
            <a:r>
              <a:rPr lang="en-US" dirty="0"/>
              <a:t>, the immediate precursor of RNA. </a:t>
            </a:r>
            <a:endParaRPr lang="en-US" dirty="0" smtClean="0"/>
          </a:p>
          <a:p>
            <a:r>
              <a:rPr lang="en-US" dirty="0" smtClean="0"/>
              <a:t>For </a:t>
            </a:r>
            <a:r>
              <a:rPr lang="en-US" dirty="0"/>
              <a:t>DNA, the 2′-hydroxyl group is removed from the </a:t>
            </a:r>
            <a:r>
              <a:rPr lang="en-US" dirty="0" err="1"/>
              <a:t>ribonucleoside</a:t>
            </a:r>
            <a:r>
              <a:rPr lang="en-US" dirty="0"/>
              <a:t> </a:t>
            </a:r>
            <a:r>
              <a:rPr lang="en-US" dirty="0" err="1"/>
              <a:t>diphosphate</a:t>
            </a:r>
            <a:r>
              <a:rPr lang="en-US" dirty="0"/>
              <a:t> to give </a:t>
            </a:r>
            <a:r>
              <a:rPr lang="en-US" dirty="0" err="1"/>
              <a:t>deoxyribonucleoside</a:t>
            </a:r>
            <a:r>
              <a:rPr lang="en-US" dirty="0"/>
              <a:t> </a:t>
            </a:r>
            <a:r>
              <a:rPr lang="en-US" dirty="0" err="1"/>
              <a:t>diphosphate</a:t>
            </a:r>
            <a:r>
              <a:rPr lang="en-US" dirty="0"/>
              <a:t>. </a:t>
            </a:r>
            <a:endParaRPr lang="en-US" dirty="0" smtClean="0"/>
          </a:p>
          <a:p>
            <a:r>
              <a:rPr lang="en-US" dirty="0" smtClean="0"/>
              <a:t>An </a:t>
            </a:r>
            <a:r>
              <a:rPr lang="en-US" dirty="0"/>
              <a:t>additional phosphate group from ATP is then added by another </a:t>
            </a:r>
            <a:r>
              <a:rPr lang="en-US" dirty="0" err="1"/>
              <a:t>kinase</a:t>
            </a:r>
            <a:r>
              <a:rPr lang="en-US" dirty="0"/>
              <a:t> to form a </a:t>
            </a:r>
            <a:r>
              <a:rPr lang="en-US" dirty="0" err="1"/>
              <a:t>deoxyribonucleoside</a:t>
            </a:r>
            <a:r>
              <a:rPr lang="en-US" dirty="0"/>
              <a:t> </a:t>
            </a:r>
            <a:r>
              <a:rPr lang="en-US" dirty="0" err="1"/>
              <a:t>triphosphate</a:t>
            </a:r>
            <a:r>
              <a:rPr lang="en-US" dirty="0"/>
              <a:t>, the immediate precursor of DNA.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lstStyle/>
          <a:p>
            <a:r>
              <a:rPr lang="en-US" dirty="0"/>
              <a:t>During normal cell metabolism, RNA is constantly being made and broken down</a:t>
            </a:r>
            <a:r>
              <a:rPr lang="en-US" dirty="0" smtClean="0"/>
              <a:t>.</a:t>
            </a:r>
          </a:p>
          <a:p>
            <a:r>
              <a:rPr lang="en-US" dirty="0" smtClean="0"/>
              <a:t> </a:t>
            </a:r>
            <a:r>
              <a:rPr lang="en-US" dirty="0"/>
              <a:t>The </a:t>
            </a:r>
            <a:r>
              <a:rPr lang="en-US" dirty="0" err="1"/>
              <a:t>purine</a:t>
            </a:r>
            <a:r>
              <a:rPr lang="en-US" dirty="0"/>
              <a:t> and </a:t>
            </a:r>
            <a:r>
              <a:rPr lang="en-US" dirty="0" err="1"/>
              <a:t>pyrimidine</a:t>
            </a:r>
            <a:r>
              <a:rPr lang="en-US" dirty="0"/>
              <a:t> residues are reused by several salvage pathways to make more genetic material</a:t>
            </a:r>
            <a:r>
              <a:rPr lang="en-US" dirty="0" smtClean="0"/>
              <a:t>.</a:t>
            </a:r>
          </a:p>
          <a:p>
            <a:r>
              <a:rPr lang="en-US" dirty="0" smtClean="0"/>
              <a:t> </a:t>
            </a:r>
            <a:r>
              <a:rPr lang="en-US" dirty="0" err="1"/>
              <a:t>Purine</a:t>
            </a:r>
            <a:r>
              <a:rPr lang="en-US" dirty="0"/>
              <a:t> is salvaged in the form of the corresponding nucleotide, whereas </a:t>
            </a:r>
            <a:r>
              <a:rPr lang="en-US" dirty="0" err="1"/>
              <a:t>pyrimidine</a:t>
            </a:r>
            <a:r>
              <a:rPr lang="en-US" dirty="0"/>
              <a:t> is salvaged as the nucleoside.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IN" dirty="0" smtClean="0"/>
              <a:t>DNA(</a:t>
            </a:r>
            <a:r>
              <a:rPr lang="en-IN" dirty="0" err="1" smtClean="0"/>
              <a:t>Deoxyribo</a:t>
            </a:r>
            <a:r>
              <a:rPr lang="en-IN" dirty="0" smtClean="0"/>
              <a:t> </a:t>
            </a:r>
            <a:r>
              <a:rPr lang="en-IN" dirty="0" smtClean="0"/>
              <a:t>nucleic acid)</a:t>
            </a:r>
            <a:endParaRPr lang="en-US" dirty="0"/>
          </a:p>
        </p:txBody>
      </p:sp>
      <p:sp>
        <p:nvSpPr>
          <p:cNvPr id="3" name="Content Placeholder 2"/>
          <p:cNvSpPr>
            <a:spLocks noGrp="1"/>
          </p:cNvSpPr>
          <p:nvPr>
            <p:ph idx="1"/>
          </p:nvPr>
        </p:nvSpPr>
        <p:spPr>
          <a:xfrm>
            <a:off x="457200" y="1357298"/>
            <a:ext cx="8229600" cy="5357850"/>
          </a:xfrm>
        </p:spPr>
        <p:txBody>
          <a:bodyPr>
            <a:normAutofit fontScale="77500" lnSpcReduction="20000"/>
          </a:bodyPr>
          <a:lstStyle/>
          <a:p>
            <a:r>
              <a:rPr lang="en-US" dirty="0"/>
              <a:t>DNA is a polymer of the four nucleotides A, C, G, and T, which are joined through a backbone of alternating phosphate and </a:t>
            </a:r>
            <a:r>
              <a:rPr lang="en-US" dirty="0" err="1"/>
              <a:t>deoxyribose</a:t>
            </a:r>
            <a:r>
              <a:rPr lang="en-US" dirty="0"/>
              <a:t> sugar residues. </a:t>
            </a:r>
            <a:endParaRPr lang="en-US" dirty="0" smtClean="0"/>
          </a:p>
          <a:p>
            <a:r>
              <a:rPr lang="en-US" dirty="0" smtClean="0"/>
              <a:t>These </a:t>
            </a:r>
            <a:r>
              <a:rPr lang="en-US" dirty="0"/>
              <a:t>nitrogen-containing bases occur in complementary pairs as determined by their ability to form hydrogen bonds between them. </a:t>
            </a:r>
            <a:endParaRPr lang="en-US" dirty="0" smtClean="0"/>
          </a:p>
          <a:p>
            <a:r>
              <a:rPr lang="en-US" dirty="0" smtClean="0"/>
              <a:t>A </a:t>
            </a:r>
            <a:r>
              <a:rPr lang="en-US" dirty="0"/>
              <a:t>always pairs with T through two hydrogen bonds, and G always pairs with C through three hydrogen bonds. </a:t>
            </a:r>
            <a:endParaRPr lang="en-US" dirty="0" smtClean="0"/>
          </a:p>
          <a:p>
            <a:r>
              <a:rPr lang="en-US" dirty="0" smtClean="0"/>
              <a:t>The </a:t>
            </a:r>
            <a:r>
              <a:rPr lang="en-US" dirty="0"/>
              <a:t>spans of A:T and G:C hydrogen-bonded pairs are nearly identical, allowing them to bridge the sugar-phosphate chains uniformly. </a:t>
            </a:r>
            <a:endParaRPr lang="en-US" dirty="0" smtClean="0"/>
          </a:p>
          <a:p>
            <a:r>
              <a:rPr lang="en-US" dirty="0" smtClean="0"/>
              <a:t>This </a:t>
            </a:r>
            <a:r>
              <a:rPr lang="en-US" dirty="0"/>
              <a:t>structure, along with the molecule’s chemical stability, makes DNA the ideal genetic material. </a:t>
            </a:r>
            <a:endParaRPr lang="en-US" dirty="0" smtClean="0"/>
          </a:p>
          <a:p>
            <a:r>
              <a:rPr lang="en-US" dirty="0" smtClean="0"/>
              <a:t>The </a:t>
            </a:r>
            <a:r>
              <a:rPr lang="en-US" dirty="0"/>
              <a:t>bonding between complementary bases also provides a mechanism for the replication of DNA and the transmission of genetic information.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20000"/>
          </a:bodyPr>
          <a:lstStyle/>
          <a:p>
            <a:pPr>
              <a:buNone/>
            </a:pPr>
            <a:r>
              <a:rPr lang="en-IN" dirty="0" smtClean="0"/>
              <a:t>Chemical structure</a:t>
            </a:r>
            <a:endParaRPr lang="en-US" dirty="0" smtClean="0"/>
          </a:p>
          <a:p>
            <a:r>
              <a:rPr lang="en-US" dirty="0" smtClean="0"/>
              <a:t>Watson </a:t>
            </a:r>
            <a:r>
              <a:rPr lang="en-US" dirty="0"/>
              <a:t>and Crick, who shared a Nobel Prize in 1962 for their efforts, postulated that two strands of </a:t>
            </a:r>
            <a:r>
              <a:rPr lang="en-US" dirty="0" err="1"/>
              <a:t>polynucleotides</a:t>
            </a:r>
            <a:r>
              <a:rPr lang="en-US" dirty="0"/>
              <a:t> coil around each other, forming a double helix. </a:t>
            </a:r>
            <a:endParaRPr lang="en-US" dirty="0" smtClean="0"/>
          </a:p>
          <a:p>
            <a:r>
              <a:rPr lang="en-US" dirty="0" smtClean="0"/>
              <a:t>The </a:t>
            </a:r>
            <a:r>
              <a:rPr lang="en-US" dirty="0"/>
              <a:t>two strands, though identical, run in opposite directions as determined by the orientation of the 5′ to 3′ </a:t>
            </a:r>
            <a:r>
              <a:rPr lang="en-US" dirty="0" err="1"/>
              <a:t>phosphodiester</a:t>
            </a:r>
            <a:r>
              <a:rPr lang="en-US" dirty="0"/>
              <a:t> bond. </a:t>
            </a:r>
            <a:endParaRPr lang="en-US" dirty="0" smtClean="0"/>
          </a:p>
          <a:p>
            <a:r>
              <a:rPr lang="en-US" dirty="0" smtClean="0"/>
              <a:t>The </a:t>
            </a:r>
            <a:r>
              <a:rPr lang="en-US" dirty="0"/>
              <a:t>sugar-phosphate chains run along the outside of the helix, and the bases lie on the inside, where they are linked to complementary bases on the other strand through hydrogen bonds.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792</Words>
  <Application>Microsoft Office PowerPoint</Application>
  <PresentationFormat>On-screen Show (4:3)</PresentationFormat>
  <Paragraphs>154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NUCLEIC ACIDS</vt:lpstr>
      <vt:lpstr>Slide 2</vt:lpstr>
      <vt:lpstr>Slide 3</vt:lpstr>
      <vt:lpstr>Slide 4</vt:lpstr>
      <vt:lpstr>Slide 5</vt:lpstr>
      <vt:lpstr>Slide 6</vt:lpstr>
      <vt:lpstr>Slide 7</vt:lpstr>
      <vt:lpstr>DNA(Deoxyribo nucleic acid)</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41</cp:revision>
  <dcterms:created xsi:type="dcterms:W3CDTF">2020-11-11T06:34:59Z</dcterms:created>
  <dcterms:modified xsi:type="dcterms:W3CDTF">2020-11-18T11:55:46Z</dcterms:modified>
</cp:coreProperties>
</file>